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7"/>
  </p:notesMasterIdLst>
  <p:sldIdLst>
    <p:sldId id="256" r:id="rId2"/>
    <p:sldId id="277" r:id="rId3"/>
    <p:sldId id="288" r:id="rId4"/>
    <p:sldId id="278" r:id="rId5"/>
    <p:sldId id="279" r:id="rId6"/>
    <p:sldId id="280" r:id="rId7"/>
    <p:sldId id="289" r:id="rId8"/>
    <p:sldId id="281" r:id="rId9"/>
    <p:sldId id="282" r:id="rId10"/>
    <p:sldId id="283" r:id="rId11"/>
    <p:sldId id="287" r:id="rId12"/>
    <p:sldId id="284" r:id="rId13"/>
    <p:sldId id="285" r:id="rId14"/>
    <p:sldId id="286" r:id="rId15"/>
    <p:sldId id="262" r:id="rId16"/>
  </p:sldIdLst>
  <p:sldSz cx="9144000" cy="6858000" type="screen4x3"/>
  <p:notesSz cx="6858000" cy="9144000"/>
  <p:defaultTextStyle>
    <a:defPPr>
      <a:defRPr lang="th-TH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33CCFF"/>
    <a:srgbClr val="FF66FF"/>
    <a:srgbClr val="99FF33"/>
    <a:srgbClr val="FF99FF"/>
    <a:srgbClr val="FF3399"/>
    <a:srgbClr val="FF33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250" autoAdjust="0"/>
    <p:restoredTop sz="85510" autoAdjust="0"/>
  </p:normalViewPr>
  <p:slideViewPr>
    <p:cSldViewPr>
      <p:cViewPr varScale="1">
        <p:scale>
          <a:sx n="68" d="100"/>
          <a:sy n="68" d="100"/>
        </p:scale>
        <p:origin x="8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874A3FF-16FE-43BC-9056-C2B1588957AC}" type="datetimeFigureOut">
              <a:rPr lang="th-TH"/>
              <a:pPr>
                <a:defRPr/>
              </a:pPr>
              <a:t>03/05/63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h-TH" noProof="0" smtClean="0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noProof="0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noProof="0" smtClean="0"/>
              <a:t>ระดับที่สอง</a:t>
            </a:r>
          </a:p>
          <a:p>
            <a:pPr lvl="2"/>
            <a:r>
              <a:rPr lang="th-TH" noProof="0" smtClean="0"/>
              <a:t>ระดับที่สาม</a:t>
            </a:r>
          </a:p>
          <a:p>
            <a:pPr lvl="3"/>
            <a:r>
              <a:rPr lang="th-TH" noProof="0" smtClean="0"/>
              <a:t>ระดับที่สี่</a:t>
            </a:r>
          </a:p>
          <a:p>
            <a:pPr lvl="4"/>
            <a:r>
              <a:rPr lang="th-TH" noProof="0" smtClean="0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50CB283-48DE-4989-B425-1EAB67A1E390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671657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ตัวแทนรูปบนสไลด์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ตัวแทนบันทึกย่อ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h-TH" smtClean="0"/>
          </a:p>
        </p:txBody>
      </p:sp>
      <p:sp>
        <p:nvSpPr>
          <p:cNvPr id="11268" name="ตัวแทนหมายเลขสไลด์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fld id="{858FC1D3-E15F-4342-AFF3-FBBA5CBB6E5A}" type="slidenum">
              <a:rPr lang="th-TH" sz="1200"/>
              <a:pPr/>
              <a:t>10</a:t>
            </a:fld>
            <a:endParaRPr lang="th-TH" sz="1200"/>
          </a:p>
        </p:txBody>
      </p:sp>
    </p:spTree>
    <p:extLst>
      <p:ext uri="{BB962C8B-B14F-4D97-AF65-F5344CB8AC3E}">
        <p14:creationId xmlns:p14="http://schemas.microsoft.com/office/powerpoint/2010/main" val="1837681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913C2-7C66-49FC-83A1-B897BD2FB57E}" type="datetimeFigureOut">
              <a:rPr lang="th-TH"/>
              <a:pPr>
                <a:defRPr/>
              </a:pPr>
              <a:t>03/05/63</a:t>
            </a:fld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E5E80B-E15D-4C37-B787-AAD6FD46DC76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6196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A5DE4-BD4C-434F-88CE-B43228BB3D1E}" type="datetimeFigureOut">
              <a:rPr lang="th-TH"/>
              <a:pPr>
                <a:defRPr/>
              </a:pPr>
              <a:t>03/05/63</a:t>
            </a:fld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D3672-4CA0-4AC1-9467-037FB28CCA59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6226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6D393-825E-4F5E-AF29-032BC054796F}" type="datetimeFigureOut">
              <a:rPr lang="th-TH"/>
              <a:pPr>
                <a:defRPr/>
              </a:pPr>
              <a:t>03/05/63</a:t>
            </a:fld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4CED4-32C6-4846-A358-5F2E9C9BBF10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7946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clip art</a:t>
            </a:r>
            <a:endParaRPr lang="th-T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5EF36-7F77-442F-B78A-3D13BD8B5B77}" type="datetimeFigureOut">
              <a:rPr lang="th-TH"/>
              <a:pPr>
                <a:defRPr/>
              </a:pPr>
              <a:t>03/05/63</a:t>
            </a:fld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44377-D479-4835-8DB2-0DB5A44FCD8F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0853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DE6C9-C31E-4BCF-97CE-01C66ECD1250}" type="datetimeFigureOut">
              <a:rPr lang="th-TH"/>
              <a:pPr>
                <a:defRPr/>
              </a:pPr>
              <a:t>03/05/63</a:t>
            </a:fld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0BBCE-9318-4439-9954-1D7D84DBC73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66634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D7D13-DD19-40A3-93C9-E505F3DC3D37}" type="datetimeFigureOut">
              <a:rPr lang="th-TH"/>
              <a:pPr>
                <a:defRPr/>
              </a:pPr>
              <a:t>03/05/63</a:t>
            </a:fld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BAAE7-BBF1-4C02-9C45-F07AC3BDB885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08146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D8E99-840A-4247-8C2B-AC1AF32A3572}" type="datetimeFigureOut">
              <a:rPr lang="th-TH"/>
              <a:pPr>
                <a:defRPr/>
              </a:pPr>
              <a:t>03/05/63</a:t>
            </a:fld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6F2C9-21C1-4379-9603-B641F0AAF91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6692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399FD-237F-4DBB-A39E-1EB5734D4D5C}" type="datetimeFigureOut">
              <a:rPr lang="th-TH"/>
              <a:pPr>
                <a:defRPr/>
              </a:pPr>
              <a:t>03/05/63</a:t>
            </a:fld>
            <a:endParaRPr lang="th-T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58606-229E-4A3A-BC5D-186C40B58F8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30499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CC88E-E0C2-4C92-9BF5-A6E81783C10C}" type="datetimeFigureOut">
              <a:rPr lang="th-TH"/>
              <a:pPr>
                <a:defRPr/>
              </a:pPr>
              <a:t>03/05/63</a:t>
            </a:fld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33CB6-DAC4-4536-B1B7-AC165BC59765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8763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5C221-B1E3-4878-8581-97D6663BC1F4}" type="datetimeFigureOut">
              <a:rPr lang="th-TH"/>
              <a:pPr>
                <a:defRPr/>
              </a:pPr>
              <a:t>03/05/63</a:t>
            </a:fld>
            <a:endParaRPr lang="th-T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EE9DD-3383-4167-82B4-CA53EB56C9E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66649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072C9-D4F7-4124-973C-5E4AA1B1312E}" type="datetimeFigureOut">
              <a:rPr lang="th-TH"/>
              <a:pPr>
                <a:defRPr/>
              </a:pPr>
              <a:t>03/05/63</a:t>
            </a:fld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494B2-B7B9-493A-957F-CC95635D17C6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61570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th-T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DAD13-BE7C-4703-A234-2BE56349AD03}" type="datetimeFigureOut">
              <a:rPr lang="th-TH"/>
              <a:pPr>
                <a:defRPr/>
              </a:pPr>
              <a:t>03/05/63</a:t>
            </a:fld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D597C-1161-4D40-8FD5-0EFF43D861E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11702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B13A972E-8B60-4D09-BA11-3CDD5FF68C77}" type="datetimeFigureOut">
              <a:rPr lang="th-TH"/>
              <a:pPr>
                <a:defRPr/>
              </a:pPr>
              <a:t>03/05/63</a:t>
            </a:fld>
            <a:endParaRPr lang="th-T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Calibri" panose="020F0502020204030204" pitchFamily="34" charset="0"/>
                <a:cs typeface="Cordia New" panose="020B0304020202020204" pitchFamily="34" charset="-34"/>
              </a:defRPr>
            </a:lvl1pPr>
          </a:lstStyle>
          <a:p>
            <a:pPr>
              <a:defRPr/>
            </a:pPr>
            <a:fld id="{20A09152-DAA1-44E8-B0B2-99CC606124F1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Calibri" panose="020F0502020204030204" pitchFamily="34" charset="0"/>
          <a:cs typeface="Angsana New" panose="02020603050405020304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Calibri" panose="020F0502020204030204" pitchFamily="34" charset="0"/>
          <a:cs typeface="Angsana New" panose="02020603050405020304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Calibri" panose="020F0502020204030204" pitchFamily="34" charset="0"/>
          <a:cs typeface="Angsana New" panose="02020603050405020304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Calibri" panose="020F0502020204030204" pitchFamily="34" charset="0"/>
          <a:cs typeface="Angsana New" panose="02020603050405020304" pitchFamily="18" charset="-34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i="1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i="1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i="1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772400" cy="1470026"/>
          </a:xfrm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convex"/>
            </a:sp3d>
          </a:bodyPr>
          <a:lstStyle/>
          <a:p>
            <a:pPr eaLnBrk="1" hangingPunct="1">
              <a:defRPr/>
            </a:pPr>
            <a:r>
              <a:rPr lang="th-TH" sz="13800" b="1" i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ปฐมนิเทศ</a:t>
            </a:r>
          </a:p>
        </p:txBody>
      </p:sp>
      <p:sp>
        <p:nvSpPr>
          <p:cNvPr id="4" name="ชื่อเรื่องรอง 3"/>
          <p:cNvSpPr>
            <a:spLocks noGrp="1"/>
          </p:cNvSpPr>
          <p:nvPr>
            <p:ph type="subTitle" idx="1"/>
          </p:nvPr>
        </p:nvSpPr>
        <p:spPr>
          <a:xfrm>
            <a:off x="935856" y="3284984"/>
            <a:ext cx="8208144" cy="2663825"/>
          </a:xfrm>
        </p:spPr>
        <p:txBody>
          <a:bodyPr/>
          <a:lstStyle/>
          <a:p>
            <a:pPr>
              <a:defRPr/>
            </a:pPr>
            <a:r>
              <a:rPr lang="th-TH" sz="5400" b="1" i="0" dirty="0" smtClean="0">
                <a:solidFill>
                  <a:schemeClr val="bg1">
                    <a:lumMod val="95000"/>
                  </a:schemeClr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รายวิชา ว30297 การใช้โปรแกรมกราฟิก</a:t>
            </a:r>
            <a:br>
              <a:rPr lang="th-TH" sz="5400" b="1" i="0" dirty="0" smtClean="0">
                <a:solidFill>
                  <a:schemeClr val="bg1">
                    <a:lumMod val="95000"/>
                  </a:schemeClr>
                </a:solidFill>
                <a:latin typeface="LilyUPC" panose="020B0604020202020204" pitchFamily="34" charset="-34"/>
                <a:cs typeface="LilyUPC" panose="020B0604020202020204" pitchFamily="34" charset="-34"/>
              </a:rPr>
            </a:br>
            <a:r>
              <a:rPr lang="th-TH" sz="5400" b="1" i="0" dirty="0" smtClean="0">
                <a:solidFill>
                  <a:schemeClr val="bg1">
                    <a:lumMod val="95000"/>
                  </a:schemeClr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กลุ่มสาระการเรียนรู้วิทยาศาสตร์</a:t>
            </a:r>
            <a:br>
              <a:rPr lang="th-TH" sz="5400" b="1" i="0" dirty="0" smtClean="0">
                <a:solidFill>
                  <a:schemeClr val="bg1">
                    <a:lumMod val="95000"/>
                  </a:schemeClr>
                </a:solidFill>
                <a:latin typeface="LilyUPC" panose="020B0604020202020204" pitchFamily="34" charset="-34"/>
                <a:cs typeface="LilyUPC" panose="020B0604020202020204" pitchFamily="34" charset="-34"/>
              </a:rPr>
            </a:br>
            <a:r>
              <a:rPr lang="th-TH" sz="5400" b="1" i="0" dirty="0" smtClean="0">
                <a:solidFill>
                  <a:schemeClr val="bg1">
                    <a:lumMod val="95000"/>
                  </a:schemeClr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และเทคโนโลยี</a:t>
            </a:r>
            <a:endParaRPr lang="th-TH" sz="5400" b="1" i="0" dirty="0">
              <a:solidFill>
                <a:schemeClr val="bg1">
                  <a:lumMod val="95000"/>
                </a:schemeClr>
              </a:solidFill>
              <a:latin typeface="LilyUPC" panose="020B0604020202020204" pitchFamily="34" charset="-34"/>
              <a:cs typeface="LilyUPC" panose="020B0604020202020204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smtClean="0"/>
          </a:p>
        </p:txBody>
      </p:sp>
      <p:sp>
        <p:nvSpPr>
          <p:cNvPr id="1024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23850" y="3141663"/>
            <a:ext cx="8351838" cy="2954337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th-TH" sz="4000" b="1" smtClean="0">
                <a:latin typeface="LilyUPC" panose="020B0604020202020204" pitchFamily="34" charset="-34"/>
                <a:cs typeface="LilyUPC" panose="020B0604020202020204" pitchFamily="34" charset="-34"/>
              </a:rPr>
              <a:t>ฝึกฝนทักษะการใช้โปรแกรม </a:t>
            </a:r>
            <a:r>
              <a:rPr lang="en-US" sz="4000" b="1" smtClean="0">
                <a:latin typeface="LilyUPC" panose="020B0604020202020204" pitchFamily="34" charset="-34"/>
                <a:cs typeface="LilyUPC" panose="020B0604020202020204" pitchFamily="34" charset="-34"/>
              </a:rPr>
              <a:t>Photoshop </a:t>
            </a:r>
            <a:r>
              <a:rPr lang="th-TH" sz="4000" b="1" smtClean="0">
                <a:latin typeface="LilyUPC" panose="020B0604020202020204" pitchFamily="34" charset="-34"/>
                <a:cs typeface="LilyUPC" panose="020B0604020202020204" pitchFamily="34" charset="-34"/>
              </a:rPr>
              <a:t>เพื่องานตกแต่งภาพ</a:t>
            </a:r>
            <a:br>
              <a:rPr lang="th-TH" sz="4000" b="1" smtClean="0">
                <a:latin typeface="LilyUPC" panose="020B0604020202020204" pitchFamily="34" charset="-34"/>
                <a:cs typeface="LilyUPC" panose="020B0604020202020204" pitchFamily="34" charset="-34"/>
              </a:rPr>
            </a:br>
            <a:r>
              <a:rPr lang="th-TH" sz="4000" b="1" smtClean="0">
                <a:latin typeface="LilyUPC" panose="020B0604020202020204" pitchFamily="34" charset="-34"/>
                <a:cs typeface="LilyUPC" panose="020B0604020202020204" pitchFamily="34" charset="-34"/>
              </a:rPr>
              <a:t>สามารถนำเทคนิคต่างๆ ไปต่อยอดเพื่อประยุกต์ใช้งานในชั้นสูงได้ต่อไป</a:t>
            </a:r>
            <a:br>
              <a:rPr lang="th-TH" sz="4000" b="1" smtClean="0">
                <a:latin typeface="LilyUPC" panose="020B0604020202020204" pitchFamily="34" charset="-34"/>
                <a:cs typeface="LilyUPC" panose="020B0604020202020204" pitchFamily="34" charset="-34"/>
              </a:rPr>
            </a:br>
            <a:r>
              <a:rPr lang="th-TH" sz="4000" b="1" smtClean="0">
                <a:latin typeface="LilyUPC" panose="020B0604020202020204" pitchFamily="34" charset="-34"/>
                <a:cs typeface="LilyUPC" panose="020B0604020202020204" pitchFamily="34" charset="-34"/>
              </a:rPr>
              <a:t>สามารถตกแต่งลวดลายให้กับตัวอักษรได้</a:t>
            </a:r>
          </a:p>
        </p:txBody>
      </p:sp>
      <p:sp>
        <p:nvSpPr>
          <p:cNvPr id="6" name="Rectangle 2"/>
          <p:cNvSpPr txBox="1">
            <a:spLocks/>
          </p:cNvSpPr>
          <p:nvPr/>
        </p:nvSpPr>
        <p:spPr bwMode="auto">
          <a:xfrm>
            <a:off x="323850" y="404813"/>
            <a:ext cx="8351838" cy="143986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>
              <a:defRPr/>
            </a:pPr>
            <a:r>
              <a:rPr lang="th-TH" b="1" i="0" kern="0" dirty="0" smtClean="0">
                <a:solidFill>
                  <a:schemeClr val="accent6"/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หน่วยที่ </a:t>
            </a:r>
            <a:r>
              <a:rPr lang="th-TH" b="1" i="0" kern="0" dirty="0" smtClean="0">
                <a:solidFill>
                  <a:schemeClr val="accent6"/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4 </a:t>
            </a:r>
            <a:r>
              <a:rPr lang="th-TH" b="1" i="0" dirty="0" smtClean="0">
                <a:solidFill>
                  <a:schemeClr val="accent6"/>
                </a:solidFill>
                <a:latin typeface="LilyUPC" panose="020B0604020202020204" pitchFamily="34" charset="-34"/>
                <a:ea typeface="宋体" pitchFamily="2" charset="-122"/>
                <a:cs typeface="LilyUPC" panose="020B0604020202020204" pitchFamily="34" charset="-34"/>
              </a:rPr>
              <a:t>การสร้างชิ้นงานด้วยโปรแกรม </a:t>
            </a:r>
            <a:r>
              <a:rPr lang="en-US" b="1" i="0" dirty="0" smtClean="0">
                <a:solidFill>
                  <a:schemeClr val="accent6"/>
                </a:solidFill>
                <a:latin typeface="LilyUPC" panose="020B0604020202020204" pitchFamily="34" charset="-34"/>
                <a:ea typeface="宋体" pitchFamily="2" charset="-122"/>
                <a:cs typeface="LilyUPC" panose="020B0604020202020204" pitchFamily="34" charset="-34"/>
              </a:rPr>
              <a:t>Adobe Photoshop </a:t>
            </a:r>
            <a:endParaRPr lang="th-TH" b="1" i="0" dirty="0" smtClean="0">
              <a:solidFill>
                <a:schemeClr val="accent6"/>
              </a:solidFill>
              <a:latin typeface="LilyUPC" panose="020B0604020202020204" pitchFamily="34" charset="-34"/>
              <a:ea typeface="宋体" pitchFamily="2" charset="-122"/>
              <a:cs typeface="LilyUPC" panose="020B0604020202020204" pitchFamily="34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smtClean="0"/>
          </a:p>
        </p:txBody>
      </p:sp>
      <p:sp>
        <p:nvSpPr>
          <p:cNvPr id="12291" name="ตัวแทนเนื้อหา 2"/>
          <p:cNvSpPr>
            <a:spLocks noGrp="1"/>
          </p:cNvSpPr>
          <p:nvPr>
            <p:ph idx="1"/>
          </p:nvPr>
        </p:nvSpPr>
        <p:spPr>
          <a:xfrm>
            <a:off x="685799" y="2781300"/>
            <a:ext cx="8062913" cy="3744044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มีทักษะความรู้ในการออกแบบแผ่นพับ แผ่นประชาสัมพันธ์ </a:t>
            </a:r>
            <a:b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</a:br>
            <a: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สามารถสร้างใบปลิว ไวนิล และภาพโปสเตอร์ได้ด้วยตนเอง</a:t>
            </a:r>
            <a:b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</a:br>
            <a: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สามารถสร้างชิ้นงาน </a:t>
            </a:r>
            <a:r>
              <a:rPr lang="en-US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Portfolio </a:t>
            </a:r>
            <a: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เป็นเล่ม เพื่อนำไปเรียนต่อในระดับมหาวิทยาลัยได้</a:t>
            </a:r>
          </a:p>
        </p:txBody>
      </p:sp>
      <p:sp>
        <p:nvSpPr>
          <p:cNvPr id="4" name="Rectangle 2"/>
          <p:cNvSpPr txBox="1">
            <a:spLocks/>
          </p:cNvSpPr>
          <p:nvPr/>
        </p:nvSpPr>
        <p:spPr bwMode="auto">
          <a:xfrm>
            <a:off x="395288" y="427038"/>
            <a:ext cx="8353425" cy="143986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th-TH" b="1" i="0" kern="0" dirty="0" smtClean="0">
                <a:solidFill>
                  <a:schemeClr val="accent6"/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หน่วยที่ </a:t>
            </a:r>
            <a:r>
              <a:rPr lang="th-TH" b="1" i="0" kern="0" dirty="0" smtClean="0">
                <a:solidFill>
                  <a:schemeClr val="accent6"/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5 </a:t>
            </a:r>
            <a:r>
              <a:rPr lang="th-TH" b="1" i="0" dirty="0" smtClean="0">
                <a:solidFill>
                  <a:schemeClr val="accent6"/>
                </a:solidFill>
                <a:latin typeface="LilyUPC" panose="020B0604020202020204" pitchFamily="34" charset="-34"/>
                <a:ea typeface="宋体" pitchFamily="2" charset="-122"/>
                <a:cs typeface="LilyUPC" panose="020B0604020202020204" pitchFamily="34" charset="-34"/>
              </a:rPr>
              <a:t>การออกแบบกราฟิกสำหรับผลิตภัณฑ์ท้องถิ่น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ดมุมสี่เหลี่ยมด้านทแยงมุม 1"/>
          <p:cNvSpPr/>
          <p:nvPr/>
        </p:nvSpPr>
        <p:spPr>
          <a:xfrm>
            <a:off x="357158" y="428604"/>
            <a:ext cx="8358246" cy="1285884"/>
          </a:xfrm>
          <a:prstGeom prst="snip2DiagRect">
            <a:avLst>
              <a:gd name="adj1" fmla="val 21481"/>
              <a:gd name="adj2" fmla="val 16667"/>
            </a:avLst>
          </a:prstGeom>
          <a:solidFill>
            <a:srgbClr val="FF66CC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h-TH" sz="4000" b="1" cap="all" dirty="0">
              <a:ln/>
              <a:solidFill>
                <a:schemeClr val="accent1"/>
              </a:solidFill>
              <a:effectLst>
                <a:reflection blurRad="10000" stA="55000" endPos="48000" dist="500" dir="5400000" sy="-100000" algn="bl" rotWithShape="0"/>
              </a:effectLst>
              <a:latin typeface="Cordia New" pitchFamily="34" charset="-34"/>
            </a:endParaRPr>
          </a:p>
        </p:txBody>
      </p:sp>
      <p:sp>
        <p:nvSpPr>
          <p:cNvPr id="3" name="ตัดมุมสี่เหลี่ยมด้านทแยงมุม 2"/>
          <p:cNvSpPr/>
          <p:nvPr/>
        </p:nvSpPr>
        <p:spPr>
          <a:xfrm>
            <a:off x="661988" y="3141663"/>
            <a:ext cx="8010525" cy="3600450"/>
          </a:xfrm>
          <a:prstGeom prst="snip2DiagRect">
            <a:avLst/>
          </a:prstGeom>
          <a:solidFill>
            <a:srgbClr val="FF66CC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th-TH" sz="4000" b="1" dirty="0">
                <a:solidFill>
                  <a:schemeClr val="bg1"/>
                </a:solidFill>
                <a:latin typeface="LilyUPC" pitchFamily="34" charset="-34"/>
                <a:cs typeface="LilyUPC" pitchFamily="34" charset="-34"/>
              </a:rPr>
              <a:t>คะแนนเต็ม 100  คะแนน  แบ่งการเก็บคะแนน </a:t>
            </a:r>
            <a:r>
              <a:rPr lang="th-TH" sz="3200" b="1" dirty="0">
                <a:solidFill>
                  <a:schemeClr val="bg1"/>
                </a:solidFill>
                <a:latin typeface="LilyUPC" pitchFamily="34" charset="-34"/>
                <a:cs typeface="LilyUPC" pitchFamily="34" charset="-34"/>
              </a:rPr>
              <a:t>ดังนี้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h-TH" sz="3200" b="1" dirty="0">
                <a:solidFill>
                  <a:schemeClr val="bg1"/>
                </a:solidFill>
                <a:latin typeface="LilyUPC" pitchFamily="34" charset="-34"/>
                <a:cs typeface="LilyUPC" pitchFamily="34" charset="-34"/>
              </a:rPr>
              <a:t>คะแนนสอบกลางภาค 		                        20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h-TH" sz="3200" b="1" dirty="0">
                <a:solidFill>
                  <a:schemeClr val="bg1"/>
                </a:solidFill>
                <a:latin typeface="LilyUPC" pitchFamily="34" charset="-34"/>
                <a:cs typeface="LilyUPC" pitchFamily="34" charset="-34"/>
              </a:rPr>
              <a:t>คะแนนสอบปลายภาค </a:t>
            </a:r>
            <a:r>
              <a:rPr lang="en-US" sz="3200" b="1" dirty="0">
                <a:solidFill>
                  <a:schemeClr val="bg1"/>
                </a:solidFill>
                <a:latin typeface="LilyUPC" pitchFamily="34" charset="-34"/>
                <a:cs typeface="LilyUPC" pitchFamily="34" charset="-34"/>
              </a:rPr>
              <a:t>                 </a:t>
            </a:r>
            <a:r>
              <a:rPr lang="th-TH" sz="3200" b="1" dirty="0">
                <a:solidFill>
                  <a:schemeClr val="bg1"/>
                </a:solidFill>
                <a:latin typeface="LilyUPC" pitchFamily="34" charset="-34"/>
                <a:cs typeface="LilyUPC" pitchFamily="34" charset="-34"/>
              </a:rPr>
              <a:t>        		    30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h-TH" sz="3200" b="1" dirty="0">
                <a:solidFill>
                  <a:schemeClr val="bg1"/>
                </a:solidFill>
                <a:latin typeface="LilyUPC" pitchFamily="34" charset="-34"/>
                <a:cs typeface="LilyUPC" pitchFamily="34" charset="-34"/>
              </a:rPr>
              <a:t>คะแนนจากการส่งใบงาน และ ภาระงาน/ชิ้นงาน            50   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th-TH" sz="3200" b="1" dirty="0">
                <a:solidFill>
                  <a:schemeClr val="bg1"/>
                </a:solidFill>
                <a:latin typeface="LilyUPC" pitchFamily="34" charset="-34"/>
                <a:cs typeface="LilyUPC" pitchFamily="34" charset="-34"/>
              </a:rPr>
              <a:t>       - การจัดทำ </a:t>
            </a:r>
            <a:r>
              <a:rPr lang="en-US" sz="3200" b="1" dirty="0">
                <a:solidFill>
                  <a:schemeClr val="bg1"/>
                </a:solidFill>
                <a:latin typeface="LilyUPC" pitchFamily="34" charset="-34"/>
                <a:cs typeface="LilyUPC" pitchFamily="34" charset="-34"/>
              </a:rPr>
              <a:t>Portfolio                           </a:t>
            </a:r>
            <a:r>
              <a:rPr lang="th-TH" sz="3200" b="1" dirty="0">
                <a:solidFill>
                  <a:schemeClr val="bg1"/>
                </a:solidFill>
                <a:latin typeface="LilyUPC" pitchFamily="34" charset="-34"/>
                <a:cs typeface="LilyUPC" pitchFamily="34" charset="-34"/>
              </a:rPr>
              <a:t>   15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th-TH" sz="3200" b="1" dirty="0">
                <a:solidFill>
                  <a:schemeClr val="bg1"/>
                </a:solidFill>
                <a:latin typeface="LilyUPC" pitchFamily="34" charset="-34"/>
                <a:cs typeface="LilyUPC" pitchFamily="34" charset="-34"/>
              </a:rPr>
              <a:t> 	-  ใบงาน/แบบฝึกหัด/แบบทดสอบก่อน-หลัง   35            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912468" y="579120"/>
            <a:ext cx="7772400" cy="1143000"/>
          </a:xfrm>
          <a:prstGeom prst="rect">
            <a:avLst/>
          </a:prstGeom>
        </p:spPr>
        <p:txBody>
          <a:bodyPr anchor="ctr">
            <a:normAutofit fontScale="92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hangingPunct="1">
              <a:defRPr/>
            </a:pPr>
            <a:r>
              <a:rPr lang="th-TH" sz="6600" b="1" dirty="0">
                <a:solidFill>
                  <a:srgbClr val="C00000"/>
                </a:solidFill>
                <a:latin typeface="LilyUPC" pitchFamily="34" charset="-34"/>
                <a:ea typeface="+mj-ea"/>
                <a:cs typeface="LilyUPC" pitchFamily="34" charset="-34"/>
              </a:rPr>
              <a:t>การวัดผลและประเมินผลการเรียน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28625" y="571500"/>
            <a:ext cx="8229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th-TH" sz="60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smineUPC" pitchFamily="18" charset="-34"/>
              </a:rPr>
              <a:t/>
            </a:r>
            <a:br>
              <a:rPr lang="th-TH" sz="60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smineUPC" pitchFamily="18" charset="-34"/>
              </a:rPr>
            </a:br>
            <a:r>
              <a:rPr lang="th-TH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smineUPC" pitchFamily="18" charset="-34"/>
              </a:rPr>
              <a:t> </a:t>
            </a:r>
            <a:r>
              <a:rPr lang="th-TH" sz="60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h-TH" sz="60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th-TH" sz="6000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มนมุมสี่เหลี่ยมด้านทแยงมุม 4"/>
          <p:cNvSpPr/>
          <p:nvPr/>
        </p:nvSpPr>
        <p:spPr>
          <a:xfrm>
            <a:off x="857224" y="285728"/>
            <a:ext cx="7429552" cy="1071570"/>
          </a:xfrm>
          <a:prstGeom prst="round2DiagRect">
            <a:avLst/>
          </a:prstGeom>
          <a:solidFill>
            <a:srgbClr val="FFFF9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4400" b="1" dirty="0">
                <a:solidFill>
                  <a:srgbClr val="FF0000"/>
                </a:solidFill>
                <a:latin typeface="LilyUPC" panose="020B0604020202020204" pitchFamily="34" charset="-34"/>
                <a:cs typeface="LilyUPC" pitchFamily="34" charset="-34"/>
              </a:rPr>
              <a:t>กฎระเบียบและมารยาทในการใช้ห้องเรียน</a:t>
            </a:r>
          </a:p>
        </p:txBody>
      </p:sp>
      <p:sp>
        <p:nvSpPr>
          <p:cNvPr id="3" name="กล่องข้อความ 2"/>
          <p:cNvSpPr txBox="1"/>
          <p:nvPr/>
        </p:nvSpPr>
        <p:spPr>
          <a:xfrm>
            <a:off x="880132" y="3356992"/>
            <a:ext cx="7383735" cy="286232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lvl="0"/>
            <a:r>
              <a:rPr lang="th-TH" sz="36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- ถอดรองเท้า/วางกระเป๋าให้</a:t>
            </a:r>
            <a:r>
              <a:rPr lang="th-TH" sz="3600" b="1" dirty="0">
                <a:latin typeface="LilyUPC" panose="020B0604020202020204" pitchFamily="34" charset="-34"/>
                <a:cs typeface="LilyUPC" panose="020B0604020202020204" pitchFamily="34" charset="-34"/>
              </a:rPr>
              <a:t>เป็นระเบียบ</a:t>
            </a:r>
            <a:endParaRPr lang="th-TH" sz="3600" dirty="0">
              <a:latin typeface="LilyUPC" panose="020B0604020202020204" pitchFamily="34" charset="-34"/>
              <a:cs typeface="LilyUPC" panose="020B0604020202020204" pitchFamily="34" charset="-34"/>
            </a:endParaRPr>
          </a:p>
          <a:p>
            <a:pPr lvl="0"/>
            <a:r>
              <a:rPr lang="th-TH" sz="36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- ห้าม</a:t>
            </a:r>
            <a:r>
              <a:rPr lang="th-TH" sz="3600" b="1" dirty="0">
                <a:latin typeface="LilyUPC" panose="020B0604020202020204" pitchFamily="34" charset="-34"/>
                <a:cs typeface="LilyUPC" panose="020B0604020202020204" pitchFamily="34" charset="-34"/>
              </a:rPr>
              <a:t>นำน้ำหรืออาหาร ขนมเข้ามาทานในห้อง</a:t>
            </a:r>
            <a:endParaRPr lang="th-TH" sz="3600" dirty="0">
              <a:latin typeface="LilyUPC" panose="020B0604020202020204" pitchFamily="34" charset="-34"/>
              <a:cs typeface="LilyUPC" panose="020B0604020202020204" pitchFamily="34" charset="-34"/>
            </a:endParaRPr>
          </a:p>
          <a:p>
            <a:pPr lvl="0"/>
            <a:r>
              <a:rPr lang="th-TH" sz="36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- ห้าม</a:t>
            </a:r>
            <a:r>
              <a:rPr lang="th-TH" sz="3600" b="1" dirty="0">
                <a:latin typeface="LilyUPC" panose="020B0604020202020204" pitchFamily="34" charset="-34"/>
                <a:cs typeface="LilyUPC" panose="020B0604020202020204" pitchFamily="34" charset="-34"/>
              </a:rPr>
              <a:t>เล่น </a:t>
            </a:r>
            <a:r>
              <a:rPr lang="en-US" sz="3600" b="1" dirty="0">
                <a:latin typeface="LilyUPC" panose="020B0604020202020204" pitchFamily="34" charset="-34"/>
                <a:cs typeface="LilyUPC" panose="020B0604020202020204" pitchFamily="34" charset="-34"/>
              </a:rPr>
              <a:t>Chat Line Facebook </a:t>
            </a:r>
            <a:r>
              <a:rPr lang="th-TH" sz="3600" b="1" dirty="0">
                <a:latin typeface="LilyUPC" panose="020B0604020202020204" pitchFamily="34" charset="-34"/>
                <a:cs typeface="LilyUPC" panose="020B0604020202020204" pitchFamily="34" charset="-34"/>
              </a:rPr>
              <a:t>และโปรแกรม</a:t>
            </a:r>
            <a:r>
              <a:rPr lang="th-TH" sz="36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สนทนา</a:t>
            </a:r>
            <a:br>
              <a:rPr lang="th-TH" sz="36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</a:br>
            <a:r>
              <a:rPr lang="th-TH" sz="36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   บนอินเตอร์เน็ต   ยกเว้น</a:t>
            </a:r>
            <a:r>
              <a:rPr lang="th-TH" sz="3600" b="1" dirty="0">
                <a:latin typeface="LilyUPC" panose="020B0604020202020204" pitchFamily="34" charset="-34"/>
                <a:cs typeface="LilyUPC" panose="020B0604020202020204" pitchFamily="34" charset="-34"/>
              </a:rPr>
              <a:t>ได้รับอนุญาตจากครูผู้สอน</a:t>
            </a:r>
            <a:endParaRPr lang="th-TH" sz="3600" dirty="0">
              <a:latin typeface="LilyUPC" panose="020B0604020202020204" pitchFamily="34" charset="-34"/>
              <a:cs typeface="LilyUPC" panose="020B0604020202020204" pitchFamily="34" charset="-34"/>
            </a:endParaRPr>
          </a:p>
          <a:p>
            <a:pPr lvl="0"/>
            <a:r>
              <a:rPr lang="th-TH" sz="36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- ห้าม</a:t>
            </a:r>
            <a:r>
              <a:rPr lang="th-TH" sz="3600" b="1" dirty="0">
                <a:latin typeface="LilyUPC" panose="020B0604020202020204" pitchFamily="34" charset="-34"/>
                <a:cs typeface="LilyUPC" panose="020B0604020202020204" pitchFamily="34" charset="-34"/>
              </a:rPr>
              <a:t>ใช้โทรศัพท์มือถือ เครื่องมือสื่อสาร ระหว่างเรียน</a:t>
            </a:r>
            <a:endParaRPr lang="th-TH" sz="3600" dirty="0">
              <a:latin typeface="LilyUPC" panose="020B0604020202020204" pitchFamily="34" charset="-34"/>
              <a:cs typeface="LilyUPC" panose="020B0604020202020204" pitchFamily="34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มนมุมสี่เหลี่ยมด้านทแยงมุม 3"/>
          <p:cNvSpPr/>
          <p:nvPr/>
        </p:nvSpPr>
        <p:spPr>
          <a:xfrm>
            <a:off x="857224" y="214290"/>
            <a:ext cx="7429552" cy="1071570"/>
          </a:xfrm>
          <a:prstGeom prst="round2DiagRect">
            <a:avLst/>
          </a:prstGeom>
          <a:solidFill>
            <a:srgbClr val="FF66C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4400" b="1" dirty="0">
                <a:solidFill>
                  <a:srgbClr val="FF0000"/>
                </a:solidFill>
                <a:latin typeface="LilyUPC" pitchFamily="34" charset="-34"/>
                <a:cs typeface="LilyUPC" pitchFamily="34" charset="-34"/>
              </a:rPr>
              <a:t>กฎระเบียบและมารยาทในการใช้ห้องเรียน</a:t>
            </a:r>
          </a:p>
        </p:txBody>
      </p:sp>
      <p:sp>
        <p:nvSpPr>
          <p:cNvPr id="3" name="กล่องข้อความ 2"/>
          <p:cNvSpPr txBox="1"/>
          <p:nvPr/>
        </p:nvSpPr>
        <p:spPr>
          <a:xfrm>
            <a:off x="395536" y="3212976"/>
            <a:ext cx="7891240" cy="317009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lvl="0"/>
            <a: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- เลิก</a:t>
            </a:r>
            <a:r>
              <a:rPr lang="th-TH" sz="4000" b="1" dirty="0">
                <a:latin typeface="LilyUPC" panose="020B0604020202020204" pitchFamily="34" charset="-34"/>
                <a:cs typeface="LilyUPC" panose="020B0604020202020204" pitchFamily="34" charset="-34"/>
              </a:rPr>
              <a:t>ใช้งานให้ออกจากห้อง ปิดไฟ </a:t>
            </a:r>
            <a: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ปิด</a:t>
            </a:r>
            <a:r>
              <a:rPr lang="th-TH" sz="4000" b="1" dirty="0" err="1" smtClean="0">
                <a:latin typeface="LilyUPC" panose="020B0604020202020204" pitchFamily="34" charset="-34"/>
                <a:cs typeface="LilyUPC" panose="020B0604020202020204" pitchFamily="34" charset="-34"/>
              </a:rPr>
              <a:t>แอร์</a:t>
            </a:r>
            <a: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/พัดลม</a:t>
            </a:r>
            <a:b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</a:br>
            <a: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  ให้</a:t>
            </a:r>
            <a:r>
              <a:rPr lang="th-TH" sz="4000" b="1" dirty="0">
                <a:latin typeface="LilyUPC" panose="020B0604020202020204" pitchFamily="34" charset="-34"/>
                <a:cs typeface="LilyUPC" panose="020B0604020202020204" pitchFamily="34" charset="-34"/>
              </a:rPr>
              <a:t>เรียบร้อย</a:t>
            </a:r>
          </a:p>
          <a:p>
            <a:pPr lvl="0"/>
            <a: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- ระมัดระวัง</a:t>
            </a:r>
            <a:r>
              <a:rPr lang="th-TH" sz="4000" b="1" dirty="0">
                <a:latin typeface="LilyUPC" panose="020B0604020202020204" pitchFamily="34" charset="-34"/>
                <a:cs typeface="LilyUPC" panose="020B0604020202020204" pitchFamily="34" charset="-34"/>
              </a:rPr>
              <a:t>ของมีค่า เมื่อมีให้นำเข้าห้อง</a:t>
            </a:r>
          </a:p>
          <a:p>
            <a:pPr lvl="0"/>
            <a: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- ห้าม</a:t>
            </a:r>
            <a:r>
              <a:rPr lang="th-TH" sz="4000" b="1" dirty="0">
                <a:latin typeface="LilyUPC" panose="020B0604020202020204" pitchFamily="34" charset="-34"/>
                <a:cs typeface="LilyUPC" panose="020B0604020202020204" pitchFamily="34" charset="-34"/>
              </a:rPr>
              <a:t>ส่งเสียงดังหรือรบกวนการทำงานของ</a:t>
            </a:r>
            <a: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ผู้อื่น</a:t>
            </a:r>
            <a:b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</a:br>
            <a: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- ช่วยกันรักษาความสะอาดของห้องเรียน</a:t>
            </a:r>
            <a:endParaRPr lang="th-TH" sz="4000" dirty="0">
              <a:latin typeface="LilyUPC" panose="020B0604020202020204" pitchFamily="34" charset="-34"/>
              <a:cs typeface="LilyUPC" panose="020B0604020202020204" pitchFamily="34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7388" y="1996201"/>
            <a:ext cx="7340352" cy="4081087"/>
          </a:xfrm>
          <a:ln>
            <a:miter lim="800000"/>
            <a:headEnd/>
            <a:tailEnd/>
          </a:ln>
          <a:extLst/>
        </p:spPr>
        <p:txBody>
          <a:bodyPr/>
          <a:lstStyle/>
          <a:p>
            <a:pPr eaLnBrk="1" hangingPunct="1">
              <a:defRPr/>
            </a:pPr>
            <a:r>
              <a:rPr lang="th-TH" sz="5400" b="1" i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คุณครูหวังว่านักเรียนจะได้ประโยชน์</a:t>
            </a:r>
            <a:br>
              <a:rPr lang="th-TH" sz="5400" b="1" i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LilyUPC" panose="020B0604020202020204" pitchFamily="34" charset="-34"/>
                <a:cs typeface="LilyUPC" panose="020B0604020202020204" pitchFamily="34" charset="-34"/>
              </a:rPr>
            </a:br>
            <a:r>
              <a:rPr lang="th-TH" sz="5400" b="1" i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จากการเรียนโปรแกรมนี้ และสามารถนำไปประยุกต์ใช้ในชีวิตประจำวันต่อไปค่ะ  </a:t>
            </a:r>
          </a:p>
        </p:txBody>
      </p:sp>
      <p:sp>
        <p:nvSpPr>
          <p:cNvPr id="5" name="TextBox 4"/>
          <p:cNvSpPr txBox="1"/>
          <p:nvPr/>
        </p:nvSpPr>
        <p:spPr>
          <a:xfrm rot="18978860">
            <a:off x="255400" y="1488370"/>
            <a:ext cx="3268929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ush Script Std" pitchFamily="50" charset="0"/>
              </a:rPr>
              <a:t>The End.</a:t>
            </a:r>
            <a:endParaRPr lang="th-TH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rush Script Std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มนมุมสี่เหลี่ยมด้านทแยงมุม 5"/>
          <p:cNvSpPr/>
          <p:nvPr/>
        </p:nvSpPr>
        <p:spPr>
          <a:xfrm>
            <a:off x="4518025" y="382588"/>
            <a:ext cx="3643313" cy="1214437"/>
          </a:xfrm>
          <a:prstGeom prst="round2Diag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h-TH" sz="66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379696" y="561496"/>
            <a:ext cx="2214578" cy="857256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hangingPunct="1">
              <a:defRPr/>
            </a:pPr>
            <a:r>
              <a:rPr lang="th-TH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lyUPC" panose="020B0604020202020204" pitchFamily="34" charset="-34"/>
                <a:ea typeface="+mj-ea"/>
                <a:cs typeface="LilyUPC" panose="020B0604020202020204" pitchFamily="34" charset="-34"/>
              </a:rPr>
              <a:t>ครูผู้สอน</a:t>
            </a: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160338" y="3213100"/>
            <a:ext cx="7434262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125" indent="-255588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th-TH" sz="4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คุณครู</a:t>
            </a:r>
            <a:r>
              <a:rPr lang="th-TH" sz="4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สุธนา</a:t>
            </a:r>
            <a:r>
              <a:rPr lang="th-TH" sz="4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พรรณ  ธนสีลัง</a:t>
            </a:r>
            <a:r>
              <a:rPr lang="th-TH" sz="4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กูร</a:t>
            </a:r>
            <a:endParaRPr lang="th-TH" sz="4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ilyUPC" panose="020B0604020202020204" pitchFamily="34" charset="-34"/>
              <a:cs typeface="LilyUPC" panose="020B0604020202020204" pitchFamily="34" charset="-34"/>
            </a:endParaRPr>
          </a:p>
          <a:p>
            <a:pPr marL="365125" indent="-255588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E-mail : suthanapan@gmail.com</a:t>
            </a: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/>
            </a:r>
            <a:br>
              <a:rPr lang="en-US" sz="4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</a:b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suthanapan@kkw.ac.th</a:t>
            </a:r>
          </a:p>
          <a:p>
            <a:pPr marL="365125" indent="-255588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Facebook: </a:t>
            </a:r>
            <a:r>
              <a:rPr lang="en-US" sz="44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Suthanapan</a:t>
            </a:r>
            <a:endParaRPr lang="th-TH" sz="4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ilyUPC" panose="020B0604020202020204" pitchFamily="34" charset="-34"/>
              <a:cs typeface="LilyUPC" panose="020B0604020202020204" pitchFamily="34" charset="-34"/>
            </a:endParaRPr>
          </a:p>
          <a:p>
            <a:pPr marL="365125" indent="-255588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th-TH" sz="4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เบอร์</a:t>
            </a:r>
            <a:r>
              <a:rPr lang="th-TH" sz="4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โทร  </a:t>
            </a: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083-1426989</a:t>
            </a:r>
            <a:endParaRPr lang="th-TH" sz="4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ilyUPC" panose="020B0604020202020204" pitchFamily="34" charset="-34"/>
              <a:cs typeface="LilyUPC" panose="020B0604020202020204" pitchFamily="34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08" t="19551" r="22007" b="26900"/>
          <a:stretch/>
        </p:blipFill>
        <p:spPr>
          <a:xfrm>
            <a:off x="6047656" y="3068960"/>
            <a:ext cx="3096344" cy="367240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มนมุมสี่เหลี่ยมด้านทแยงมุม 5"/>
          <p:cNvSpPr/>
          <p:nvPr/>
        </p:nvSpPr>
        <p:spPr>
          <a:xfrm>
            <a:off x="4518025" y="382588"/>
            <a:ext cx="3643313" cy="1214437"/>
          </a:xfrm>
          <a:prstGeom prst="round2Diag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h-TH" sz="66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379696" y="561496"/>
            <a:ext cx="2214578" cy="857256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hangingPunct="1">
              <a:defRPr/>
            </a:pPr>
            <a:r>
              <a:rPr lang="th-TH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lyUPC" panose="020B0604020202020204" pitchFamily="34" charset="-34"/>
                <a:ea typeface="+mj-ea"/>
                <a:cs typeface="LilyUPC" panose="020B0604020202020204" pitchFamily="34" charset="-34"/>
              </a:rPr>
              <a:t>ครูผู้สอน</a:t>
            </a: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160338" y="3213100"/>
            <a:ext cx="7434262" cy="36317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125" indent="-255588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th-TH" sz="4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คุณ</a:t>
            </a:r>
            <a:r>
              <a:rPr lang="th-TH" sz="4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ครูสิริพร  ระวีกุล</a:t>
            </a:r>
            <a:endParaRPr lang="th-TH" sz="4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ilyUPC" panose="020B0604020202020204" pitchFamily="34" charset="-34"/>
              <a:cs typeface="LilyUPC" panose="020B0604020202020204" pitchFamily="34" charset="-34"/>
            </a:endParaRPr>
          </a:p>
          <a:p>
            <a:pPr marL="365125" indent="-255588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E-mail :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/>
            </a:r>
            <a:b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</a:b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dinomeen@kkw.ac.th</a:t>
            </a:r>
          </a:p>
          <a:p>
            <a:pPr marL="365125" indent="-255588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Facebook: </a:t>
            </a:r>
            <a:r>
              <a:rPr lang="en-US" sz="44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Siriporn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 </a:t>
            </a:r>
            <a:r>
              <a:rPr lang="en-US" sz="44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Raweekul</a:t>
            </a:r>
            <a:endParaRPr lang="th-TH" sz="4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ilyUPC" panose="020B0604020202020204" pitchFamily="34" charset="-34"/>
              <a:cs typeface="LilyUPC" panose="020B0604020202020204" pitchFamily="34" charset="-34"/>
            </a:endParaRPr>
          </a:p>
          <a:p>
            <a:pPr marL="365125" indent="-255588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th-TH" sz="4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เบอร์</a:t>
            </a:r>
            <a:r>
              <a:rPr lang="th-TH" sz="4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โทร 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089-9408388</a:t>
            </a:r>
            <a:endParaRPr lang="th-TH" sz="4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ilyUPC" panose="020B0604020202020204" pitchFamily="34" charset="-34"/>
              <a:cs typeface="LilyUPC" panose="020B0604020202020204" pitchFamily="34" charset="-34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50" t="2100" r="16001" b="17450"/>
          <a:stretch/>
        </p:blipFill>
        <p:spPr>
          <a:xfrm>
            <a:off x="5883389" y="2636912"/>
            <a:ext cx="3236555" cy="39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0290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1096963" y="3429000"/>
            <a:ext cx="7361237" cy="2216150"/>
          </a:xfrm>
        </p:spPr>
        <p:txBody>
          <a:bodyPr/>
          <a:lstStyle/>
          <a:p>
            <a:r>
              <a:rPr lang="th-TH" sz="5400" b="1" i="0" dirty="0" smtClean="0">
                <a:cs typeface="+mj-cs"/>
              </a:rPr>
              <a:t>เวลาเรียน 40 ชั่วโมงต่อภาคเรียน</a:t>
            </a:r>
          </a:p>
          <a:p>
            <a:r>
              <a:rPr lang="th-TH" sz="5400" b="1" i="0" dirty="0" smtClean="0">
                <a:cs typeface="+mj-cs"/>
              </a:rPr>
              <a:t>จำนวน 1 หน่วย</a:t>
            </a:r>
            <a:r>
              <a:rPr lang="th-TH" sz="5400" b="1" i="0" dirty="0" err="1" smtClean="0">
                <a:cs typeface="+mj-cs"/>
              </a:rPr>
              <a:t>กิต</a:t>
            </a:r>
            <a:endParaRPr lang="th-TH" sz="5400" b="1" i="0" dirty="0" smtClean="0"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5800" y="6248400"/>
            <a:ext cx="1905000" cy="457200"/>
          </a:xfrm>
        </p:spPr>
        <p:txBody>
          <a:bodyPr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zh-CN">
                <a:latin typeface="+mn-lt"/>
                <a:cs typeface="+mn-cs"/>
              </a:rPr>
              <a:t>Page </a:t>
            </a:r>
            <a:r>
              <a:rPr lang="de-DE" altLang="zh-CN">
                <a:latin typeface="+mn-lt"/>
                <a:cs typeface="+mn-cs"/>
                <a:sym typeface="MS UI Gothic" pitchFamily="34" charset="-128"/>
              </a:rPr>
              <a:t></a:t>
            </a:r>
            <a:r>
              <a:rPr lang="de-DE" altLang="zh-CN">
                <a:latin typeface="+mn-lt"/>
                <a:cs typeface="+mn-cs"/>
              </a:rPr>
              <a:t> </a:t>
            </a:r>
            <a:fld id="{8762D7C0-1B09-477D-BF0F-E204CD058595}" type="slidenum">
              <a:rPr lang="zh-CN" altLang="en-US">
                <a:latin typeface="+mn-lt"/>
                <a:cs typeface="+mn-cs"/>
              </a:rPr>
              <a:pPr algn="l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en-US" altLang="zh-CN">
              <a:latin typeface="+mn-lt"/>
              <a:cs typeface="+mn-cs"/>
            </a:endParaRPr>
          </a:p>
        </p:txBody>
      </p:sp>
      <p:sp>
        <p:nvSpPr>
          <p:cNvPr id="5124" name="ชื่อเรื่อง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8888" y="3284538"/>
            <a:ext cx="6842125" cy="3416300"/>
          </a:xfrm>
          <a:prstGeom prst="rect">
            <a:avLst/>
          </a:prstGeom>
          <a:solidFill>
            <a:srgbClr val="FFFF99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h-TH" sz="3600" dirty="0">
                <a:solidFill>
                  <a:srgbClr val="3333CC"/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เวลาเรียน  </a:t>
            </a:r>
            <a:r>
              <a:rPr lang="en-US" sz="3600" dirty="0">
                <a:solidFill>
                  <a:srgbClr val="3333CC"/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40</a:t>
            </a:r>
            <a:r>
              <a:rPr lang="th-TH" sz="3600" dirty="0">
                <a:solidFill>
                  <a:srgbClr val="3333CC"/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   ชั่วโมง/ภาคเรียน	</a:t>
            </a:r>
          </a:p>
          <a:p>
            <a:pPr algn="ctr" eaLnBrk="1" hangingPunct="1">
              <a:defRPr/>
            </a:pPr>
            <a:r>
              <a:rPr lang="th-TH" sz="3600" dirty="0">
                <a:solidFill>
                  <a:srgbClr val="3333CC"/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เรียน  2  ชั่วโมงต่อสัปดาห์</a:t>
            </a:r>
            <a:r>
              <a:rPr lang="en-US" sz="3600" dirty="0">
                <a:solidFill>
                  <a:srgbClr val="3333CC"/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  </a:t>
            </a:r>
            <a:endParaRPr lang="th-TH" sz="3600" dirty="0">
              <a:solidFill>
                <a:srgbClr val="3333CC"/>
              </a:solidFill>
              <a:latin typeface="LilyUPC" panose="020B0604020202020204" pitchFamily="34" charset="-34"/>
              <a:cs typeface="LilyUPC" panose="020B0604020202020204" pitchFamily="34" charset="-34"/>
            </a:endParaRPr>
          </a:p>
          <a:p>
            <a:pPr algn="ctr" eaLnBrk="1" hangingPunct="1">
              <a:defRPr/>
            </a:pPr>
            <a:r>
              <a:rPr lang="th-TH" sz="3600" dirty="0">
                <a:solidFill>
                  <a:srgbClr val="3333CC"/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เวลาเรียน  80 % </a:t>
            </a:r>
            <a:r>
              <a:rPr lang="en-US" sz="3600" dirty="0">
                <a:solidFill>
                  <a:srgbClr val="3333CC"/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= 16</a:t>
            </a:r>
            <a:r>
              <a:rPr lang="th-TH" sz="3600" dirty="0">
                <a:solidFill>
                  <a:srgbClr val="3333CC"/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  ชั่วโมง</a:t>
            </a:r>
          </a:p>
          <a:p>
            <a:pPr algn="ctr" eaLnBrk="1" hangingPunct="1">
              <a:defRPr/>
            </a:pPr>
            <a:r>
              <a:rPr lang="th-TH" sz="3600" dirty="0">
                <a:solidFill>
                  <a:srgbClr val="3333CC"/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ขาดได้ 8 ชั่วโมง หรือ 8 ครั้ง </a:t>
            </a:r>
          </a:p>
          <a:p>
            <a:pPr algn="ctr" eaLnBrk="1" hangingPunct="1">
              <a:defRPr/>
            </a:pPr>
            <a:r>
              <a:rPr lang="th-TH" sz="3600" dirty="0">
                <a:solidFill>
                  <a:srgbClr val="3333CC"/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ถ้าเกินนั้นโดยไม่มีใบลา จะหมดสิทธิ์สอบ</a:t>
            </a:r>
          </a:p>
          <a:p>
            <a:pPr algn="ctr" eaLnBrk="1" hangingPunct="1">
              <a:defRPr/>
            </a:pPr>
            <a:r>
              <a:rPr lang="th-TH" sz="3600" dirty="0">
                <a:solidFill>
                  <a:srgbClr val="3333CC"/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นักเรียนที่มาสาย </a:t>
            </a:r>
            <a:r>
              <a:rPr lang="en-US" sz="3600" dirty="0">
                <a:solidFill>
                  <a:srgbClr val="3333CC"/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15 </a:t>
            </a:r>
            <a:r>
              <a:rPr lang="th-TH" sz="3600" dirty="0">
                <a:solidFill>
                  <a:srgbClr val="3333CC"/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นาที ถือว่าขาดเรียน</a:t>
            </a:r>
          </a:p>
        </p:txBody>
      </p:sp>
      <p:sp>
        <p:nvSpPr>
          <p:cNvPr id="3" name="มนมุมสี่เหลี่ยมด้านทแยงมุม 2"/>
          <p:cNvSpPr/>
          <p:nvPr/>
        </p:nvSpPr>
        <p:spPr>
          <a:xfrm>
            <a:off x="2339975" y="260350"/>
            <a:ext cx="5000625" cy="1285875"/>
          </a:xfrm>
          <a:prstGeom prst="round2DiagRect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66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เวลาเรียน</a:t>
            </a:r>
            <a:endParaRPr lang="th-TH" sz="6600" dirty="0">
              <a:solidFill>
                <a:schemeClr val="accent6">
                  <a:lumMod val="60000"/>
                  <a:lumOff val="40000"/>
                </a:schemeClr>
              </a:solidFill>
              <a:latin typeface="LilyUPC" panose="020B0604020202020204" pitchFamily="34" charset="-34"/>
              <a:cs typeface="LilyUPC" panose="020B0604020202020204" pitchFamily="34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มนมุมสี่เหลี่ยมด้านทแยงมุม 2"/>
          <p:cNvSpPr/>
          <p:nvPr/>
        </p:nvSpPr>
        <p:spPr>
          <a:xfrm>
            <a:off x="3916363" y="0"/>
            <a:ext cx="5000625" cy="1285875"/>
          </a:xfrm>
          <a:prstGeom prst="round2DiagRect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th-TH" sz="6600" b="1" dirty="0">
                <a:solidFill>
                  <a:srgbClr val="FF66CC"/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ขอบเขตเนื้อหา</a:t>
            </a:r>
            <a:endParaRPr lang="th-TH" sz="6600" dirty="0">
              <a:solidFill>
                <a:srgbClr val="FF66CC"/>
              </a:solidFill>
              <a:latin typeface="LilyUPC" panose="020B0604020202020204" pitchFamily="34" charset="-34"/>
              <a:cs typeface="LilyUPC" panose="020B0604020202020204" pitchFamily="34" charset="-34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12750" y="1652588"/>
            <a:ext cx="3727450" cy="2208212"/>
          </a:xfrm>
          <a:prstGeom prst="ellips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r>
              <a:rPr lang="th-TH" b="1" dirty="0">
                <a:solidFill>
                  <a:schemeClr val="accent6">
                    <a:lumMod val="75000"/>
                  </a:schemeClr>
                </a:solidFill>
                <a:latin typeface="LilyUPC" panose="020B0604020202020204" pitchFamily="34" charset="-34"/>
                <a:ea typeface="宋体" pitchFamily="2" charset="-122"/>
                <a:cs typeface="LilyUPC" panose="020B0604020202020204" pitchFamily="34" charset="-34"/>
              </a:rPr>
              <a:t>หน่วยที่ 1</a:t>
            </a:r>
          </a:p>
          <a:p>
            <a:pPr algn="ctr" eaLnBrk="1" hangingPunct="1">
              <a:defRPr/>
            </a:pPr>
            <a:r>
              <a:rPr lang="th-TH" b="1" dirty="0">
                <a:solidFill>
                  <a:schemeClr val="accent6">
                    <a:lumMod val="75000"/>
                  </a:schemeClr>
                </a:solidFill>
                <a:latin typeface="LilyUPC" panose="020B0604020202020204" pitchFamily="34" charset="-34"/>
                <a:ea typeface="宋体" pitchFamily="2" charset="-122"/>
                <a:cs typeface="LilyUPC" panose="020B0604020202020204" pitchFamily="34" charset="-34"/>
              </a:rPr>
              <a:t>ความรู้เบื้องต้นเกี่ยวกับการออกแบบกราฟิก</a:t>
            </a:r>
          </a:p>
        </p:txBody>
      </p:sp>
      <p:sp>
        <p:nvSpPr>
          <p:cNvPr id="7172" name="Oval 11"/>
          <p:cNvSpPr>
            <a:spLocks noChangeArrowheads="1"/>
          </p:cNvSpPr>
          <p:nvPr/>
        </p:nvSpPr>
        <p:spPr bwMode="auto">
          <a:xfrm>
            <a:off x="4857750" y="1635125"/>
            <a:ext cx="3981450" cy="222567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r>
              <a:rPr lang="th-TH" b="1">
                <a:solidFill>
                  <a:schemeClr val="bg1"/>
                </a:solidFill>
                <a:latin typeface="LilyUPC" panose="020B0604020202020204" pitchFamily="34" charset="-34"/>
                <a:ea typeface="宋体" panose="02010600030101010101" pitchFamily="2" charset="-122"/>
                <a:cs typeface="LilyUPC" panose="020B0604020202020204" pitchFamily="34" charset="-34"/>
              </a:rPr>
              <a:t>หน่วยที่ 2</a:t>
            </a:r>
          </a:p>
          <a:p>
            <a:pPr algn="ctr" eaLnBrk="1" hangingPunct="1"/>
            <a:r>
              <a:rPr lang="th-TH" b="1">
                <a:solidFill>
                  <a:schemeClr val="bg1"/>
                </a:solidFill>
                <a:latin typeface="LilyUPC" panose="020B0604020202020204" pitchFamily="34" charset="-34"/>
                <a:ea typeface="宋体" panose="02010600030101010101" pitchFamily="2" charset="-122"/>
                <a:cs typeface="LilyUPC" panose="020B0604020202020204" pitchFamily="34" charset="-34"/>
              </a:rPr>
              <a:t>การใช้เครื่องมือและคำสั่งโปรแกรม </a:t>
            </a:r>
            <a:r>
              <a:rPr lang="en-US" b="1">
                <a:solidFill>
                  <a:schemeClr val="bg1"/>
                </a:solidFill>
                <a:latin typeface="LilyUPC" panose="020B0604020202020204" pitchFamily="34" charset="-34"/>
                <a:ea typeface="宋体" panose="02010600030101010101" pitchFamily="2" charset="-122"/>
                <a:cs typeface="LilyUPC" panose="020B0604020202020204" pitchFamily="34" charset="-34"/>
              </a:rPr>
              <a:t>Adobe Photoshop </a:t>
            </a:r>
            <a:endParaRPr lang="th-TH" b="1">
              <a:solidFill>
                <a:schemeClr val="bg1"/>
              </a:solidFill>
              <a:latin typeface="LilyUPC" panose="020B0604020202020204" pitchFamily="34" charset="-34"/>
              <a:ea typeface="宋体" panose="02010600030101010101" pitchFamily="2" charset="-122"/>
              <a:cs typeface="LilyUPC" panose="020B0604020202020204" pitchFamily="34" charset="-34"/>
            </a:endParaRPr>
          </a:p>
        </p:txBody>
      </p:sp>
      <p:sp>
        <p:nvSpPr>
          <p:cNvPr id="7173" name="Oval 12"/>
          <p:cNvSpPr>
            <a:spLocks noChangeArrowheads="1"/>
          </p:cNvSpPr>
          <p:nvPr/>
        </p:nvSpPr>
        <p:spPr bwMode="auto">
          <a:xfrm>
            <a:off x="412750" y="4221163"/>
            <a:ext cx="3727450" cy="2160587"/>
          </a:xfrm>
          <a:prstGeom prst="ellipse">
            <a:avLst/>
          </a:prstGeom>
          <a:solidFill>
            <a:srgbClr val="33C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r>
              <a:rPr lang="th-TH" b="1" dirty="0">
                <a:solidFill>
                  <a:srgbClr val="002060"/>
                </a:solidFill>
                <a:latin typeface="LilyUPC" panose="020B0604020202020204" pitchFamily="34" charset="-34"/>
                <a:ea typeface="宋体" panose="02010600030101010101" pitchFamily="2" charset="-122"/>
                <a:cs typeface="LilyUPC" panose="020B0604020202020204" pitchFamily="34" charset="-34"/>
              </a:rPr>
              <a:t>หน่วยที่ 3 </a:t>
            </a:r>
          </a:p>
          <a:p>
            <a:pPr algn="ctr" eaLnBrk="1" hangingPunct="1"/>
            <a:r>
              <a:rPr lang="th-TH" b="1" dirty="0">
                <a:solidFill>
                  <a:srgbClr val="002060"/>
                </a:solidFill>
                <a:latin typeface="LilyUPC" panose="020B0604020202020204" pitchFamily="34" charset="-34"/>
                <a:ea typeface="宋体" panose="02010600030101010101" pitchFamily="2" charset="-122"/>
                <a:cs typeface="LilyUPC" panose="020B0604020202020204" pitchFamily="34" charset="-34"/>
              </a:rPr>
              <a:t>การสร้างชิ้นงานด้วยโปรแกรม </a:t>
            </a:r>
            <a:r>
              <a:rPr lang="en-US" b="1" dirty="0">
                <a:solidFill>
                  <a:srgbClr val="002060"/>
                </a:solidFill>
                <a:latin typeface="LilyUPC" panose="020B0604020202020204" pitchFamily="34" charset="-34"/>
                <a:ea typeface="宋体" panose="02010600030101010101" pitchFamily="2" charset="-122"/>
                <a:cs typeface="LilyUPC" panose="020B0604020202020204" pitchFamily="34" charset="-34"/>
              </a:rPr>
              <a:t>Adobe Photoshop </a:t>
            </a:r>
            <a:endParaRPr lang="th-TH" b="1" dirty="0">
              <a:solidFill>
                <a:srgbClr val="002060"/>
              </a:solidFill>
              <a:latin typeface="LilyUPC" panose="020B0604020202020204" pitchFamily="34" charset="-34"/>
              <a:ea typeface="宋体" panose="02010600030101010101" pitchFamily="2" charset="-122"/>
              <a:cs typeface="LilyUPC" panose="020B0604020202020204" pitchFamily="34" charset="-34"/>
            </a:endParaRPr>
          </a:p>
        </p:txBody>
      </p:sp>
      <p:sp>
        <p:nvSpPr>
          <p:cNvPr id="7174" name="Oval 7"/>
          <p:cNvSpPr>
            <a:spLocks noChangeArrowheads="1"/>
          </p:cNvSpPr>
          <p:nvPr/>
        </p:nvSpPr>
        <p:spPr bwMode="auto">
          <a:xfrm>
            <a:off x="4838700" y="4221163"/>
            <a:ext cx="3981450" cy="2160587"/>
          </a:xfrm>
          <a:prstGeom prst="ellipse">
            <a:avLst/>
          </a:prstGeom>
          <a:solidFill>
            <a:srgbClr val="D6009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r>
              <a:rPr lang="th-TH" b="1">
                <a:solidFill>
                  <a:schemeClr val="bg1"/>
                </a:solidFill>
                <a:latin typeface="LilyUPC" panose="020B0604020202020204" pitchFamily="34" charset="-34"/>
                <a:ea typeface="宋体" panose="02010600030101010101" pitchFamily="2" charset="-122"/>
                <a:cs typeface="LilyUPC" panose="020B0604020202020204" pitchFamily="34" charset="-34"/>
              </a:rPr>
              <a:t>หน่วยที่ 4</a:t>
            </a:r>
          </a:p>
          <a:p>
            <a:pPr algn="ctr" eaLnBrk="1" hangingPunct="1"/>
            <a:r>
              <a:rPr lang="th-TH" b="1">
                <a:solidFill>
                  <a:schemeClr val="bg1"/>
                </a:solidFill>
                <a:latin typeface="LilyUPC" panose="020B0604020202020204" pitchFamily="34" charset="-34"/>
                <a:ea typeface="宋体" panose="02010600030101010101" pitchFamily="2" charset="-122"/>
                <a:cs typeface="LilyUPC" panose="020B0604020202020204" pitchFamily="34" charset="-34"/>
              </a:rPr>
              <a:t>การออกแบบกราฟิกสำหรับผลิตภัณฑ์ท้องถิ่น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>
          <a:xfrm>
            <a:off x="395288" y="318385"/>
            <a:ext cx="8353425" cy="1439863"/>
          </a:xfrm>
          <a:solidFill>
            <a:srgbClr val="FFFF99"/>
          </a:solidFill>
        </p:spPr>
        <p:txBody>
          <a:bodyPr/>
          <a:lstStyle/>
          <a:p>
            <a:pPr eaLnBrk="1" hangingPunct="1">
              <a:defRPr/>
            </a:pPr>
            <a:r>
              <a:rPr lang="th-TH" b="1" i="0" dirty="0" smtClean="0">
                <a:solidFill>
                  <a:schemeClr val="accent6"/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หน่วยที่ 1 </a:t>
            </a:r>
            <a:r>
              <a:rPr lang="th-TH" b="1" i="0" dirty="0" smtClean="0">
                <a:solidFill>
                  <a:schemeClr val="accent6"/>
                </a:solidFill>
                <a:latin typeface="LilyUPC" panose="020B0604020202020204" pitchFamily="34" charset="-34"/>
                <a:ea typeface="宋体" pitchFamily="2" charset="-122"/>
                <a:cs typeface="LilyUPC" panose="020B0604020202020204" pitchFamily="34" charset="-34"/>
              </a:rPr>
              <a:t>ปฐมนิเทศรายวิชา</a:t>
            </a:r>
            <a:endParaRPr lang="th-TH" b="1" i="0" dirty="0" smtClean="0">
              <a:solidFill>
                <a:schemeClr val="accent6"/>
              </a:solidFill>
              <a:latin typeface="LilyUPC" panose="020B0604020202020204" pitchFamily="34" charset="-34"/>
              <a:ea typeface="宋体" pitchFamily="2" charset="-122"/>
              <a:cs typeface="LilyUPC" panose="020B0604020202020204" pitchFamily="34" charset="-34"/>
            </a:endParaRPr>
          </a:p>
        </p:txBody>
      </p:sp>
      <p:sp>
        <p:nvSpPr>
          <p:cNvPr id="8195" name="ตัวแทนเนื้อหา 1"/>
          <p:cNvSpPr>
            <a:spLocks noGrp="1"/>
          </p:cNvSpPr>
          <p:nvPr>
            <p:ph idx="1"/>
          </p:nvPr>
        </p:nvSpPr>
        <p:spPr>
          <a:xfrm>
            <a:off x="685800" y="2924175"/>
            <a:ext cx="7772400" cy="352901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แนะนำให้รู้จักคุณครูผู้สอน</a:t>
            </a:r>
            <a:r>
              <a:rPr lang="th-TH" sz="4000" b="1" dirty="0">
                <a:latin typeface="LilyUPC" panose="020B0604020202020204" pitchFamily="34" charset="-34"/>
                <a:cs typeface="LilyUPC" panose="020B0604020202020204" pitchFamily="34" charset="-34"/>
              </a:rPr>
              <a:t/>
            </a:r>
            <a:br>
              <a:rPr lang="th-TH" sz="4000" b="1" dirty="0">
                <a:latin typeface="LilyUPC" panose="020B0604020202020204" pitchFamily="34" charset="-34"/>
                <a:cs typeface="LilyUPC" panose="020B0604020202020204" pitchFamily="34" charset="-34"/>
              </a:rPr>
            </a:br>
            <a: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แนะนำรายวิชา เนื้อหาวิชา</a:t>
            </a:r>
            <a:b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</a:br>
            <a: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การมาเรียน การมีสิทธิ์ขาดเรียน</a:t>
            </a:r>
            <a:r>
              <a:rPr lang="th-TH" sz="4000" b="1" dirty="0">
                <a:latin typeface="LilyUPC" panose="020B0604020202020204" pitchFamily="34" charset="-34"/>
                <a:cs typeface="LilyUPC" panose="020B0604020202020204" pitchFamily="34" charset="-34"/>
              </a:rPr>
              <a:t/>
            </a:r>
            <a:br>
              <a:rPr lang="th-TH" sz="4000" b="1" dirty="0">
                <a:latin typeface="LilyUPC" panose="020B0604020202020204" pitchFamily="34" charset="-34"/>
                <a:cs typeface="LilyUPC" panose="020B0604020202020204" pitchFamily="34" charset="-34"/>
              </a:rPr>
            </a:br>
            <a: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การเก็บคะแนนรายวิชา</a:t>
            </a:r>
            <a:b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</a:br>
            <a: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การปฏิบัติตัวระหว่างเรียนในรายวิชา</a:t>
            </a:r>
          </a:p>
        </p:txBody>
      </p:sp>
    </p:spTree>
    <p:extLst>
      <p:ext uri="{BB962C8B-B14F-4D97-AF65-F5344CB8AC3E}">
        <p14:creationId xmlns:p14="http://schemas.microsoft.com/office/powerpoint/2010/main" val="26753485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>
          <a:xfrm>
            <a:off x="395288" y="318385"/>
            <a:ext cx="8353425" cy="1439863"/>
          </a:xfrm>
          <a:solidFill>
            <a:srgbClr val="FFFF99"/>
          </a:solidFill>
        </p:spPr>
        <p:txBody>
          <a:bodyPr/>
          <a:lstStyle/>
          <a:p>
            <a:pPr eaLnBrk="1" hangingPunct="1">
              <a:defRPr/>
            </a:pPr>
            <a:r>
              <a:rPr lang="th-TH" b="1" i="0" dirty="0" smtClean="0">
                <a:solidFill>
                  <a:schemeClr val="accent6"/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หน่วยที่ </a:t>
            </a:r>
            <a:r>
              <a:rPr lang="th-TH" b="1" i="0" dirty="0" smtClean="0">
                <a:solidFill>
                  <a:schemeClr val="accent6"/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2 </a:t>
            </a:r>
            <a:r>
              <a:rPr lang="th-TH" b="1" i="0" dirty="0" smtClean="0">
                <a:solidFill>
                  <a:schemeClr val="accent6"/>
                </a:solidFill>
                <a:latin typeface="LilyUPC" panose="020B0604020202020204" pitchFamily="34" charset="-34"/>
                <a:ea typeface="宋体" pitchFamily="2" charset="-122"/>
                <a:cs typeface="LilyUPC" panose="020B0604020202020204" pitchFamily="34" charset="-34"/>
              </a:rPr>
              <a:t>ความรู้เบื้องต้นเกี่ยวกับการออกแบบกราฟิก</a:t>
            </a:r>
          </a:p>
        </p:txBody>
      </p:sp>
      <p:sp>
        <p:nvSpPr>
          <p:cNvPr id="8195" name="ตัวแทนเนื้อหา 1"/>
          <p:cNvSpPr>
            <a:spLocks noGrp="1"/>
          </p:cNvSpPr>
          <p:nvPr>
            <p:ph idx="1"/>
          </p:nvPr>
        </p:nvSpPr>
        <p:spPr>
          <a:xfrm>
            <a:off x="685800" y="2924175"/>
            <a:ext cx="7772400" cy="352901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ความหมายและคุณสมบัติงานกราฟิก  </a:t>
            </a:r>
            <a:b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</a:br>
            <a: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ความรู้พื้นฐานงานกราฟิก  </a:t>
            </a:r>
            <a:b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</a:br>
            <a: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ความแตกต่างระหว่างภาพกราฟิกแบบบิตแมปและแบบเวกเตอร์  </a:t>
            </a:r>
            <a:b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</a:br>
            <a: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สกุลไฟล์ภาพงานกราฟิก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smtClean="0"/>
          </a:p>
        </p:txBody>
      </p:sp>
      <p:sp>
        <p:nvSpPr>
          <p:cNvPr id="9219" name="ตัวแทนเนื้อหา 2"/>
          <p:cNvSpPr>
            <a:spLocks noGrp="1"/>
          </p:cNvSpPr>
          <p:nvPr>
            <p:ph idx="1"/>
          </p:nvPr>
        </p:nvSpPr>
        <p:spPr>
          <a:xfrm>
            <a:off x="693738" y="3068638"/>
            <a:ext cx="7772400" cy="339566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รู้จักเครื่องมือภายในโปรแกรม </a:t>
            </a:r>
            <a:r>
              <a:rPr lang="en-US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Photoshop</a:t>
            </a:r>
            <a:br>
              <a:rPr lang="en-US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</a:br>
            <a: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มีความรู้และปฏิบัติการพื้นฐานเกี่ยวกับการตกแต่งภาพเบื้องต้นได้ </a:t>
            </a:r>
            <a:b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</a:br>
            <a: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นำ</a:t>
            </a:r>
            <a:r>
              <a:rPr lang="th-TH" sz="4000" b="1" dirty="0" err="1" smtClean="0">
                <a:latin typeface="LilyUPC" panose="020B0604020202020204" pitchFamily="34" charset="-34"/>
                <a:cs typeface="LilyUPC" panose="020B0604020202020204" pitchFamily="34" charset="-34"/>
              </a:rPr>
              <a:t>หลักการเลเยอร์</a:t>
            </a:r>
            <a:r>
              <a:rPr lang="th-TH" sz="4000" b="1" dirty="0" smtClean="0">
                <a:latin typeface="LilyUPC" panose="020B0604020202020204" pitchFamily="34" charset="-34"/>
                <a:cs typeface="LilyUPC" panose="020B0604020202020204" pitchFamily="34" charset="-34"/>
              </a:rPr>
              <a:t> ไปประยุกต์ใช้ได้</a:t>
            </a:r>
          </a:p>
        </p:txBody>
      </p:sp>
      <p:sp>
        <p:nvSpPr>
          <p:cNvPr id="6" name="Rectangle 2"/>
          <p:cNvSpPr txBox="1">
            <a:spLocks/>
          </p:cNvSpPr>
          <p:nvPr/>
        </p:nvSpPr>
        <p:spPr bwMode="auto">
          <a:xfrm>
            <a:off x="323850" y="404813"/>
            <a:ext cx="8351838" cy="143986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th-TH" b="1" i="0" kern="0" dirty="0" smtClean="0">
                <a:solidFill>
                  <a:schemeClr val="accent6"/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หน่วยที่ </a:t>
            </a:r>
            <a:r>
              <a:rPr lang="th-TH" b="1" i="0" kern="0" dirty="0" smtClean="0">
                <a:solidFill>
                  <a:schemeClr val="accent6"/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3 </a:t>
            </a:r>
            <a:r>
              <a:rPr lang="th-TH" b="1" i="0" dirty="0" smtClean="0">
                <a:solidFill>
                  <a:schemeClr val="accent6"/>
                </a:solidFill>
                <a:latin typeface="LilyUPC" panose="020B0604020202020204" pitchFamily="34" charset="-34"/>
                <a:ea typeface="宋体" pitchFamily="2" charset="-122"/>
                <a:cs typeface="LilyUPC" panose="020B0604020202020204" pitchFamily="34" charset="-34"/>
              </a:rPr>
              <a:t>การใช้เครื่องมือและคำสั่งโปรแกรม </a:t>
            </a:r>
            <a:r>
              <a:rPr lang="en-US" b="1" i="0" dirty="0" smtClean="0">
                <a:solidFill>
                  <a:schemeClr val="accent6"/>
                </a:solidFill>
                <a:latin typeface="LilyUPC" panose="020B0604020202020204" pitchFamily="34" charset="-34"/>
                <a:ea typeface="宋体" pitchFamily="2" charset="-122"/>
                <a:cs typeface="LilyUPC" panose="020B0604020202020204" pitchFamily="34" charset="-34"/>
              </a:rPr>
              <a:t>Adobe Photoshop </a:t>
            </a:r>
            <a:endParaRPr lang="th-TH" b="1" i="0" dirty="0" smtClean="0">
              <a:solidFill>
                <a:schemeClr val="accent6"/>
              </a:solidFill>
              <a:latin typeface="LilyUPC" panose="020B0604020202020204" pitchFamily="34" charset="-34"/>
              <a:ea typeface="宋体" pitchFamily="2" charset="-122"/>
              <a:cs typeface="LilyUPC" panose="020B0604020202020204" pitchFamily="34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ove_4">
  <a:themeElements>
    <a:clrScheme name="Office Them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Words>260</Words>
  <Application>Microsoft Office PowerPoint</Application>
  <PresentationFormat>นำเสนอทางหน้าจอ (4:3)</PresentationFormat>
  <Paragraphs>61</Paragraphs>
  <Slides>15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11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15</vt:i4>
      </vt:variant>
    </vt:vector>
  </HeadingPairs>
  <TitlesOfParts>
    <vt:vector size="27" baseType="lpstr">
      <vt:lpstr>MS UI Gothic</vt:lpstr>
      <vt:lpstr>宋体</vt:lpstr>
      <vt:lpstr>Angsana New</vt:lpstr>
      <vt:lpstr>Arial</vt:lpstr>
      <vt:lpstr>Brush Script Std</vt:lpstr>
      <vt:lpstr>Calibri</vt:lpstr>
      <vt:lpstr>Cordia New</vt:lpstr>
      <vt:lpstr>JasmineUPC</vt:lpstr>
      <vt:lpstr>LilyUPC</vt:lpstr>
      <vt:lpstr>Times New Roman</vt:lpstr>
      <vt:lpstr>Wingdings 3</vt:lpstr>
      <vt:lpstr>Love_4</vt:lpstr>
      <vt:lpstr>ปฐมนิเทศ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หน่วยที่ 1 ปฐมนิเทศรายวิชา</vt:lpstr>
      <vt:lpstr>หน่วยที่ 2 ความรู้เบื้องต้นเกี่ยวกับการออกแบบกราฟิก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คุณครูหวังว่านักเรียนจะได้ประโยชน์ จากการเรียนโปรแกรมนี้ และสามารถนำไปประยุกต์ใช้ในชีวิตประจำวันต่อไปค่ะ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3</dc:title>
  <dc:creator>dell</dc:creator>
  <cp:lastModifiedBy>PC_USER</cp:lastModifiedBy>
  <cp:revision>38</cp:revision>
  <dcterms:created xsi:type="dcterms:W3CDTF">2009-07-25T17:08:15Z</dcterms:created>
  <dcterms:modified xsi:type="dcterms:W3CDTF">2020-05-03T21:40:58Z</dcterms:modified>
</cp:coreProperties>
</file>